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77" r:id="rId2"/>
    <p:sldId id="278" r:id="rId3"/>
    <p:sldId id="279" r:id="rId4"/>
    <p:sldId id="264" r:id="rId5"/>
    <p:sldId id="265" r:id="rId6"/>
    <p:sldId id="267" r:id="rId7"/>
    <p:sldId id="258" r:id="rId8"/>
    <p:sldId id="272" r:id="rId9"/>
    <p:sldId id="266" r:id="rId10"/>
    <p:sldId id="274" r:id="rId11"/>
    <p:sldId id="275" r:id="rId12"/>
    <p:sldId id="273" r:id="rId13"/>
  </p:sldIdLst>
  <p:sldSz cx="9144000" cy="6858000" type="screen4x3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5" d="100"/>
          <a:sy n="75" d="100"/>
        </p:scale>
        <p:origin x="-36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6148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B417B40-38D9-4B61-B9EC-38BD442B6D76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5650A7-907F-42C3-84E0-3D979C7B2B1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0DF7819-D246-45DC-BA87-36BFD3EAAF3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DCF9E2-AD66-45C4-945F-9C2AFE5440F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1118F4-2195-4212-A20E-C118C34D814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D56998-CFE8-480A-B157-7C8E821A4A9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3BA11B-B8F6-4E2C-8DD3-866B8B72AA6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72BC8BC-6299-4CA3-9C4E-1B35A252BE5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3FA543-EEB3-4A51-A10C-1F6CC519D74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A857CB-0EBA-4F29-AE62-9459519DF5F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3A64F4-0EC7-4DAD-A69C-E6A96B14670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26EBD4-197C-4B75-93DD-91C350E3AF9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2FF74564-963F-448B-8C08-9B58951D219C}" type="slidenum">
              <a:rPr lang="en-US"/>
              <a:pPr/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t_i(1)" TargetMode="External"/><Relationship Id="rId7" Type="http://schemas.openxmlformats.org/officeDocument/2006/relationships/hyperlink" Target="t_i(3)" TargetMode="External"/><Relationship Id="rId2" Type="http://schemas.openxmlformats.org/officeDocument/2006/relationships/hyperlink" Target="http://encyclopedia.thefreedictionary.com/gasoline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encyclopedia.thefreedictionary.com/petroleum" TargetMode="External"/><Relationship Id="rId5" Type="http://schemas.openxmlformats.org/officeDocument/2006/relationships/hyperlink" Target="t_i(2)" TargetMode="External"/><Relationship Id="rId4" Type="http://schemas.openxmlformats.org/officeDocument/2006/relationships/hyperlink" Target="http://encyclopedia.thefreedictionary.com/diesel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watch?v=evZ-C8fVrP4&amp;NR=1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>
                <a:latin typeface="Comic Sans MS" pitchFamily="66" charset="0"/>
              </a:rPr>
              <a:t>What is an Alternatively powered Vehicle?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>
                <a:latin typeface="Comic Sans MS" pitchFamily="66" charset="0"/>
              </a:rPr>
              <a:t>Definition:</a:t>
            </a:r>
          </a:p>
          <a:p>
            <a:r>
              <a:rPr lang="en-US">
                <a:latin typeface="Comic Sans MS" pitchFamily="66" charset="0"/>
              </a:rPr>
              <a:t>A vehicle that runs on a fuel other than traditional </a:t>
            </a:r>
            <a:r>
              <a:rPr lang="en-US">
                <a:latin typeface="Comic Sans MS" pitchFamily="66" charset="0"/>
                <a:hlinkClick r:id="rId2"/>
                <a:hlinkMouseOver r:id="rId3" action="ppaction://hlinkfile"/>
              </a:rPr>
              <a:t>gasoline</a:t>
            </a:r>
            <a:r>
              <a:rPr lang="en-US">
                <a:latin typeface="Comic Sans MS" pitchFamily="66" charset="0"/>
              </a:rPr>
              <a:t> or </a:t>
            </a:r>
            <a:r>
              <a:rPr lang="en-US">
                <a:latin typeface="Comic Sans MS" pitchFamily="66" charset="0"/>
                <a:hlinkClick r:id="rId4"/>
                <a:hlinkMouseOver r:id="rId5" action="ppaction://hlinkfile"/>
              </a:rPr>
              <a:t>diesel</a:t>
            </a:r>
            <a:r>
              <a:rPr lang="en-US">
                <a:latin typeface="Comic Sans MS" pitchFamily="66" charset="0"/>
              </a:rPr>
              <a:t>; any method of powering an engine that does not involve </a:t>
            </a:r>
            <a:r>
              <a:rPr lang="en-US">
                <a:latin typeface="Comic Sans MS" pitchFamily="66" charset="0"/>
                <a:hlinkClick r:id="rId6"/>
                <a:hlinkMouseOver r:id="rId7" action="ppaction://hlinkfile"/>
              </a:rPr>
              <a:t>petroleum</a:t>
            </a:r>
            <a:r>
              <a:rPr lang="en-US">
                <a:latin typeface="Comic Sans MS" pitchFamily="66" charset="0"/>
              </a:rPr>
              <a:t>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>
                <a:latin typeface="Comic Sans MS" pitchFamily="66" charset="0"/>
              </a:rPr>
              <a:t>Why Have Alternatively Powered Vehicles?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latin typeface="Comic Sans MS" pitchFamily="66" charset="0"/>
              </a:rPr>
              <a:t>Environmental:</a:t>
            </a:r>
          </a:p>
          <a:p>
            <a:pPr lvl="1"/>
            <a:r>
              <a:rPr lang="en-US">
                <a:latin typeface="Comic Sans MS" pitchFamily="66" charset="0"/>
              </a:rPr>
              <a:t>Environment continues to be polluted, smog increases…. </a:t>
            </a:r>
          </a:p>
          <a:p>
            <a:r>
              <a:rPr lang="en-US">
                <a:latin typeface="Comic Sans MS" pitchFamily="66" charset="0"/>
              </a:rPr>
              <a:t>Dwindling Resources &amp; Economics:</a:t>
            </a:r>
          </a:p>
          <a:p>
            <a:pPr lvl="1"/>
            <a:r>
              <a:rPr lang="en-US">
                <a:latin typeface="Comic Sans MS" pitchFamily="66" charset="0"/>
              </a:rPr>
              <a:t>Oil is becoming limited and expensive.</a:t>
            </a:r>
          </a:p>
          <a:p>
            <a:r>
              <a:rPr lang="en-US">
                <a:latin typeface="Comic Sans MS" pitchFamily="66" charset="0"/>
              </a:rPr>
              <a:t>Political:</a:t>
            </a:r>
          </a:p>
          <a:p>
            <a:pPr lvl="1"/>
            <a:r>
              <a:rPr lang="en-US">
                <a:latin typeface="Comic Sans MS" pitchFamily="66" charset="0"/>
              </a:rPr>
              <a:t>Increasing international pressure to clean up the environment.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6" grpId="0"/>
      <p:bldP spid="52226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5897562"/>
          </a:xfrm>
        </p:spPr>
        <p:txBody>
          <a:bodyPr/>
          <a:lstStyle/>
          <a:p>
            <a:r>
              <a:rPr lang="en-US"/>
              <a:t> </a:t>
            </a:r>
            <a:r>
              <a:rPr lang="en-US">
                <a:latin typeface="Comic Sans MS" pitchFamily="66" charset="0"/>
              </a:rPr>
              <a:t>Advantages </a:t>
            </a:r>
            <a:br>
              <a:rPr lang="en-US">
                <a:latin typeface="Comic Sans MS" pitchFamily="66" charset="0"/>
              </a:rPr>
            </a:br>
            <a:r>
              <a:rPr lang="en-US">
                <a:latin typeface="Comic Sans MS" pitchFamily="66" charset="0"/>
              </a:rPr>
              <a:t>&amp;</a:t>
            </a:r>
            <a:br>
              <a:rPr lang="en-US">
                <a:latin typeface="Comic Sans MS" pitchFamily="66" charset="0"/>
              </a:rPr>
            </a:br>
            <a:r>
              <a:rPr lang="en-US">
                <a:latin typeface="Comic Sans MS" pitchFamily="66" charset="0"/>
              </a:rPr>
              <a:t>Disadvantages</a:t>
            </a:r>
            <a:br>
              <a:rPr lang="en-US">
                <a:latin typeface="Comic Sans MS" pitchFamily="66" charset="0"/>
              </a:rPr>
            </a:br>
            <a:r>
              <a:rPr lang="en-US">
                <a:latin typeface="Comic Sans MS" pitchFamily="66" charset="0"/>
              </a:rPr>
              <a:t>of </a:t>
            </a:r>
            <a:br>
              <a:rPr lang="en-US">
                <a:latin typeface="Comic Sans MS" pitchFamily="66" charset="0"/>
              </a:rPr>
            </a:br>
            <a:r>
              <a:rPr lang="en-US">
                <a:latin typeface="Comic Sans MS" pitchFamily="66" charset="0"/>
              </a:rPr>
              <a:t>Alternate Fuels</a:t>
            </a:r>
            <a:br>
              <a:rPr lang="en-US">
                <a:latin typeface="Comic Sans MS" pitchFamily="66" charset="0"/>
              </a:rPr>
            </a:br>
            <a:r>
              <a:rPr lang="en-US">
                <a:latin typeface="Comic Sans MS" pitchFamily="66" charset="0"/>
              </a:rPr>
              <a:t/>
            </a:r>
            <a:br>
              <a:rPr lang="en-US">
                <a:latin typeface="Comic Sans MS" pitchFamily="66" charset="0"/>
              </a:rPr>
            </a:br>
            <a:endParaRPr lang="en-US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32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32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32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3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1050925"/>
          </a:xfrm>
        </p:spPr>
        <p:txBody>
          <a:bodyPr/>
          <a:lstStyle/>
          <a:p>
            <a:r>
              <a:rPr lang="en-US">
                <a:latin typeface="Comic Sans MS" pitchFamily="66" charset="0"/>
              </a:rPr>
              <a:t>Hybrid Cars</a:t>
            </a:r>
          </a:p>
        </p:txBody>
      </p:sp>
      <p:pic>
        <p:nvPicPr>
          <p:cNvPr id="16390" name="Picture 6" descr="hybrid-car-illustratio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28800" y="1524000"/>
            <a:ext cx="5334000" cy="5334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omic Sans MS" pitchFamily="66" charset="0"/>
              </a:rPr>
              <a:t>What is a hybrid?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5029200"/>
          </a:xfrm>
        </p:spPr>
        <p:txBody>
          <a:bodyPr/>
          <a:lstStyle/>
          <a:p>
            <a:r>
              <a:rPr lang="en-US">
                <a:latin typeface="Comic Sans MS" pitchFamily="66" charset="0"/>
              </a:rPr>
              <a:t>Hybrid electric vehicles (HEVs) include both a combustion engine as well as an electric motor. </a:t>
            </a:r>
          </a:p>
          <a:p>
            <a:pPr>
              <a:buFontTx/>
              <a:buNone/>
            </a:pPr>
            <a:endParaRPr lang="en-US">
              <a:latin typeface="Comic Sans MS" pitchFamily="66" charset="0"/>
            </a:endParaRPr>
          </a:p>
          <a:p>
            <a:pPr lvl="2"/>
            <a:r>
              <a:rPr lang="en-US">
                <a:latin typeface="Comic Sans MS" pitchFamily="66" charset="0"/>
              </a:rPr>
              <a:t>Mix between gasoline-powered car and an electric car (most common)</a:t>
            </a:r>
          </a:p>
          <a:p>
            <a:pPr lvl="2">
              <a:buFontTx/>
              <a:buNone/>
            </a:pPr>
            <a:endParaRPr lang="en-US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omic Sans MS" pitchFamily="66" charset="0"/>
              </a:rPr>
              <a:t>Why hybrids?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8229600" cy="5135563"/>
          </a:xfrm>
        </p:spPr>
        <p:txBody>
          <a:bodyPr/>
          <a:lstStyle/>
          <a:p>
            <a:r>
              <a:rPr lang="en-US">
                <a:latin typeface="Comic Sans MS" pitchFamily="66" charset="0"/>
              </a:rPr>
              <a:t>The best hybrids have made fuel economy gains of 30-80%</a:t>
            </a:r>
          </a:p>
          <a:p>
            <a:endParaRPr lang="en-US">
              <a:latin typeface="Comic Sans MS" pitchFamily="66" charset="0"/>
            </a:endParaRPr>
          </a:p>
          <a:p>
            <a:r>
              <a:rPr lang="en-US">
                <a:latin typeface="Comic Sans MS" pitchFamily="66" charset="0"/>
              </a:rPr>
              <a:t>Emissions are greatly decreased. Average of 30 to 50% lower</a:t>
            </a:r>
          </a:p>
          <a:p>
            <a:endParaRPr lang="en-US">
              <a:latin typeface="Comic Sans MS" pitchFamily="66" charset="0"/>
            </a:endParaRPr>
          </a:p>
          <a:p>
            <a:r>
              <a:rPr lang="en-US">
                <a:latin typeface="Comic Sans MS" pitchFamily="66" charset="0"/>
              </a:rPr>
              <a:t>Dependency on fossils fuels can be decreased.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1676400" y="304800"/>
            <a:ext cx="5621338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/>
            <a:r>
              <a:rPr lang="en-US" altLang="zh-CN" sz="4400" b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  <a:ea typeface="宋体" charset="-122"/>
              </a:rPr>
              <a:t>HYBRID</a:t>
            </a:r>
            <a:r>
              <a:rPr lang="en-US" altLang="zh-CN" sz="4400" b="1">
                <a:latin typeface="Comic Sans MS" pitchFamily="66" charset="0"/>
                <a:ea typeface="宋体" charset="-122"/>
              </a:rPr>
              <a:t> ELECTRIC VEHICLES</a:t>
            </a:r>
          </a:p>
        </p:txBody>
      </p:sp>
      <p:grpSp>
        <p:nvGrpSpPr>
          <p:cNvPr id="4101" name="Group 5"/>
          <p:cNvGrpSpPr>
            <a:grpSpLocks/>
          </p:cNvGrpSpPr>
          <p:nvPr/>
        </p:nvGrpSpPr>
        <p:grpSpPr bwMode="auto">
          <a:xfrm>
            <a:off x="76200" y="1706563"/>
            <a:ext cx="4748213" cy="4281487"/>
            <a:chOff x="48" y="1075"/>
            <a:chExt cx="2991" cy="2697"/>
          </a:xfrm>
        </p:grpSpPr>
        <p:grpSp>
          <p:nvGrpSpPr>
            <p:cNvPr id="4102" name="Group 6"/>
            <p:cNvGrpSpPr>
              <a:grpSpLocks/>
            </p:cNvGrpSpPr>
            <p:nvPr/>
          </p:nvGrpSpPr>
          <p:grpSpPr bwMode="auto">
            <a:xfrm>
              <a:off x="51" y="1076"/>
              <a:ext cx="1531" cy="1286"/>
              <a:chOff x="51" y="1076"/>
              <a:chExt cx="1531" cy="1286"/>
            </a:xfrm>
          </p:grpSpPr>
          <p:sp>
            <p:nvSpPr>
              <p:cNvPr id="4103" name="Text Box 7"/>
              <p:cNvSpPr txBox="1">
                <a:spLocks noChangeArrowheads="1"/>
              </p:cNvSpPr>
              <p:nvPr/>
            </p:nvSpPr>
            <p:spPr bwMode="auto">
              <a:xfrm>
                <a:off x="286" y="2131"/>
                <a:ext cx="1013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eaLnBrk="0" hangingPunct="0"/>
                <a:r>
                  <a:rPr lang="en-US" altLang="zh-CN">
                    <a:ea typeface="宋体" charset="-122"/>
                  </a:rPr>
                  <a:t>Toyota Prius</a:t>
                </a:r>
              </a:p>
            </p:txBody>
          </p:sp>
          <p:pic>
            <p:nvPicPr>
              <p:cNvPr id="4104" name="Picture 8" descr="photo_1"/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51" y="1076"/>
                <a:ext cx="1531" cy="10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  <p:grpSp>
          <p:nvGrpSpPr>
            <p:cNvPr id="4105" name="Group 9"/>
            <p:cNvGrpSpPr>
              <a:grpSpLocks/>
            </p:cNvGrpSpPr>
            <p:nvPr/>
          </p:nvGrpSpPr>
          <p:grpSpPr bwMode="auto">
            <a:xfrm>
              <a:off x="1639" y="1075"/>
              <a:ext cx="1295" cy="1283"/>
              <a:chOff x="1639" y="1075"/>
              <a:chExt cx="1295" cy="1283"/>
            </a:xfrm>
          </p:grpSpPr>
          <p:pic>
            <p:nvPicPr>
              <p:cNvPr id="4106" name="Picture 10" descr="Insight shown in Silverstone Metallic.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1639" y="1075"/>
                <a:ext cx="1295" cy="1061"/>
              </a:xfrm>
              <a:prstGeom prst="rect">
                <a:avLst/>
              </a:prstGeom>
              <a:noFill/>
            </p:spPr>
          </p:pic>
          <p:sp>
            <p:nvSpPr>
              <p:cNvPr id="4107" name="Text Box 11"/>
              <p:cNvSpPr txBox="1">
                <a:spLocks noChangeArrowheads="1"/>
              </p:cNvSpPr>
              <p:nvPr/>
            </p:nvSpPr>
            <p:spPr bwMode="auto">
              <a:xfrm>
                <a:off x="1729" y="2127"/>
                <a:ext cx="1044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altLang="zh-CN">
                    <a:ea typeface="宋体" charset="-122"/>
                  </a:rPr>
                  <a:t>Honda Insight </a:t>
                </a:r>
              </a:p>
            </p:txBody>
          </p:sp>
        </p:grpSp>
        <p:grpSp>
          <p:nvGrpSpPr>
            <p:cNvPr id="4108" name="Group 12"/>
            <p:cNvGrpSpPr>
              <a:grpSpLocks/>
            </p:cNvGrpSpPr>
            <p:nvPr/>
          </p:nvGrpSpPr>
          <p:grpSpPr bwMode="auto">
            <a:xfrm>
              <a:off x="1555" y="2476"/>
              <a:ext cx="1484" cy="1296"/>
              <a:chOff x="1555" y="2476"/>
              <a:chExt cx="1484" cy="1296"/>
            </a:xfrm>
          </p:grpSpPr>
          <p:pic>
            <p:nvPicPr>
              <p:cNvPr id="4109" name="Picture 13" descr="Luxury, performance, safety and efficiency—all in one hybrid package. Flattery will truly get you everywhere.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1644" y="2476"/>
                <a:ext cx="1287" cy="1053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4110" name="Text Box 14"/>
              <p:cNvSpPr txBox="1">
                <a:spLocks noChangeArrowheads="1"/>
              </p:cNvSpPr>
              <p:nvPr/>
            </p:nvSpPr>
            <p:spPr bwMode="auto">
              <a:xfrm>
                <a:off x="1555" y="3541"/>
                <a:ext cx="1484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altLang="zh-CN">
                    <a:ea typeface="宋体" charset="-122"/>
                  </a:rPr>
                  <a:t>Honda Accord Hybrid</a:t>
                </a:r>
              </a:p>
            </p:txBody>
          </p:sp>
        </p:grpSp>
        <p:grpSp>
          <p:nvGrpSpPr>
            <p:cNvPr id="4111" name="Group 15"/>
            <p:cNvGrpSpPr>
              <a:grpSpLocks/>
            </p:cNvGrpSpPr>
            <p:nvPr/>
          </p:nvGrpSpPr>
          <p:grpSpPr bwMode="auto">
            <a:xfrm>
              <a:off x="48" y="2479"/>
              <a:ext cx="1501" cy="1293"/>
              <a:chOff x="48" y="2479"/>
              <a:chExt cx="1501" cy="1293"/>
            </a:xfrm>
          </p:grpSpPr>
          <p:sp>
            <p:nvSpPr>
              <p:cNvPr id="4112" name="Text Box 16"/>
              <p:cNvSpPr txBox="1">
                <a:spLocks noChangeArrowheads="1"/>
              </p:cNvSpPr>
              <p:nvPr/>
            </p:nvSpPr>
            <p:spPr bwMode="auto">
              <a:xfrm>
                <a:off x="100" y="3541"/>
                <a:ext cx="1348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altLang="zh-CN">
                    <a:ea typeface="宋体" charset="-122"/>
                  </a:rPr>
                  <a:t>Honda Civic Hybrid</a:t>
                </a:r>
              </a:p>
            </p:txBody>
          </p:sp>
          <p:pic>
            <p:nvPicPr>
              <p:cNvPr id="4113" name="Picture 17" descr="203civichybrid3"/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48" y="2479"/>
                <a:ext cx="1501" cy="1069"/>
              </a:xfrm>
              <a:prstGeom prst="rect">
                <a:avLst/>
              </a:prstGeom>
              <a:noFill/>
            </p:spPr>
          </p:pic>
        </p:grpSp>
      </p:grpSp>
      <p:grpSp>
        <p:nvGrpSpPr>
          <p:cNvPr id="4117" name="Group 21"/>
          <p:cNvGrpSpPr>
            <a:grpSpLocks/>
          </p:cNvGrpSpPr>
          <p:nvPr/>
        </p:nvGrpSpPr>
        <p:grpSpPr bwMode="auto">
          <a:xfrm>
            <a:off x="4772025" y="1712913"/>
            <a:ext cx="4314825" cy="4164012"/>
            <a:chOff x="3006" y="1079"/>
            <a:chExt cx="2718" cy="2623"/>
          </a:xfrm>
        </p:grpSpPr>
        <p:grpSp>
          <p:nvGrpSpPr>
            <p:cNvPr id="4118" name="Group 22"/>
            <p:cNvGrpSpPr>
              <a:grpSpLocks/>
            </p:cNvGrpSpPr>
            <p:nvPr/>
          </p:nvGrpSpPr>
          <p:grpSpPr bwMode="auto">
            <a:xfrm>
              <a:off x="3006" y="1079"/>
              <a:ext cx="2718" cy="2623"/>
              <a:chOff x="3102" y="1079"/>
              <a:chExt cx="2560" cy="2599"/>
            </a:xfrm>
          </p:grpSpPr>
          <p:sp>
            <p:nvSpPr>
              <p:cNvPr id="4119" name="Rectangle 23"/>
              <p:cNvSpPr>
                <a:spLocks noChangeArrowheads="1"/>
              </p:cNvSpPr>
              <p:nvPr/>
            </p:nvSpPr>
            <p:spPr bwMode="auto">
              <a:xfrm>
                <a:off x="3102" y="1079"/>
                <a:ext cx="2560" cy="2599"/>
              </a:xfrm>
              <a:prstGeom prst="rect">
                <a:avLst/>
              </a:prstGeom>
              <a:solidFill>
                <a:srgbClr val="D6FEFE"/>
              </a:solidFill>
              <a:ln w="25400">
                <a:solidFill>
                  <a:srgbClr val="070CFF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0" hangingPunct="0"/>
                <a:endParaRPr lang="zh-CN" altLang="en-US" sz="2000" b="1">
                  <a:ea typeface="宋体" charset="-122"/>
                </a:endParaRPr>
              </a:p>
            </p:txBody>
          </p:sp>
          <p:grpSp>
            <p:nvGrpSpPr>
              <p:cNvPr id="4120" name="Group 24"/>
              <p:cNvGrpSpPr>
                <a:grpSpLocks/>
              </p:cNvGrpSpPr>
              <p:nvPr/>
            </p:nvGrpSpPr>
            <p:grpSpPr bwMode="auto">
              <a:xfrm>
                <a:off x="3152" y="1284"/>
                <a:ext cx="2466" cy="2332"/>
                <a:chOff x="3152" y="1284"/>
                <a:chExt cx="2466" cy="2332"/>
              </a:xfrm>
            </p:grpSpPr>
            <p:sp>
              <p:nvSpPr>
                <p:cNvPr id="4121" name="Rectangle 25"/>
                <p:cNvSpPr>
                  <a:spLocks noChangeArrowheads="1"/>
                </p:cNvSpPr>
                <p:nvPr/>
              </p:nvSpPr>
              <p:spPr bwMode="auto">
                <a:xfrm>
                  <a:off x="3152" y="1284"/>
                  <a:ext cx="1254" cy="2330"/>
                </a:xfrm>
                <a:prstGeom prst="rect">
                  <a:avLst/>
                </a:prstGeom>
                <a:noFill/>
                <a:ln w="12700">
                  <a:solidFill>
                    <a:srgbClr val="618FFD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22" name="Rectangle 26"/>
                <p:cNvSpPr>
                  <a:spLocks noChangeArrowheads="1"/>
                </p:cNvSpPr>
                <p:nvPr/>
              </p:nvSpPr>
              <p:spPr bwMode="auto">
                <a:xfrm>
                  <a:off x="4438" y="1295"/>
                  <a:ext cx="1180" cy="2321"/>
                </a:xfrm>
                <a:prstGeom prst="rect">
                  <a:avLst/>
                </a:prstGeom>
                <a:noFill/>
                <a:ln w="12700">
                  <a:solidFill>
                    <a:srgbClr val="618FFD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sp>
          <p:nvSpPr>
            <p:cNvPr id="4123" name="Rectangle 27"/>
            <p:cNvSpPr>
              <a:spLocks noChangeArrowheads="1"/>
            </p:cNvSpPr>
            <p:nvPr/>
          </p:nvSpPr>
          <p:spPr bwMode="auto">
            <a:xfrm>
              <a:off x="3006" y="1092"/>
              <a:ext cx="2682" cy="24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342900" indent="-342900" defTabSz="338138">
                <a:lnSpc>
                  <a:spcPct val="80000"/>
                </a:lnSpc>
                <a:spcBef>
                  <a:spcPct val="20000"/>
                </a:spcBef>
              </a:pPr>
              <a:r>
                <a:rPr lang="en-US" altLang="zh-CN" sz="1900" b="1">
                  <a:solidFill>
                    <a:srgbClr val="618FFD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ea typeface="宋体" charset="-122"/>
                </a:rPr>
                <a:t>Estimated Highway Fuel Economy</a:t>
              </a:r>
            </a:p>
            <a:p>
              <a:pPr marL="342900" indent="-342900" algn="l" defTabSz="338138">
                <a:lnSpc>
                  <a:spcPct val="80000"/>
                </a:lnSpc>
                <a:spcBef>
                  <a:spcPct val="20000"/>
                </a:spcBef>
              </a:pPr>
              <a:r>
                <a:rPr lang="en-US" altLang="zh-CN" sz="1900" b="1">
                  <a:solidFill>
                    <a:srgbClr val="009999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ea typeface="宋体" charset="-122"/>
                </a:rPr>
                <a:t>U.S. conventional	   Honda Insight</a:t>
              </a:r>
            </a:p>
            <a:p>
              <a:pPr marL="342900" indent="-342900" algn="l" defTabSz="338138">
                <a:lnSpc>
                  <a:spcPct val="80000"/>
                </a:lnSpc>
                <a:spcBef>
                  <a:spcPct val="20000"/>
                </a:spcBef>
              </a:pPr>
              <a:r>
                <a:rPr lang="en-US" altLang="zh-CN" sz="1900" b="1">
                  <a:solidFill>
                    <a:srgbClr val="009999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ea typeface="宋体" charset="-122"/>
                </a:rPr>
                <a:t>4 cylinder car		   </a:t>
              </a:r>
              <a:r>
                <a:rPr lang="en-US" altLang="zh-CN" sz="1900" b="1">
                  <a:solidFill>
                    <a:srgbClr val="CC33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ea typeface="宋体" charset="-122"/>
                </a:rPr>
                <a:t>68 mpg</a:t>
              </a:r>
              <a:endParaRPr lang="en-US" altLang="zh-CN" sz="1900" b="1">
                <a:solidFill>
                  <a:srgbClr val="00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宋体" charset="-122"/>
              </a:endParaRPr>
            </a:p>
            <a:p>
              <a:pPr marL="342900" indent="-342900" algn="l" defTabSz="338138">
                <a:lnSpc>
                  <a:spcPct val="70000"/>
                </a:lnSpc>
                <a:spcBef>
                  <a:spcPct val="20000"/>
                </a:spcBef>
              </a:pPr>
              <a:r>
                <a:rPr lang="en-US" altLang="zh-CN" sz="1900" b="1">
                  <a:solidFill>
                    <a:srgbClr val="00CC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ea typeface="宋体" charset="-122"/>
                </a:rPr>
                <a:t>						      </a:t>
              </a:r>
            </a:p>
            <a:p>
              <a:pPr marL="342900" indent="-342900" algn="l" defTabSz="338138">
                <a:lnSpc>
                  <a:spcPct val="80000"/>
                </a:lnSpc>
                <a:spcBef>
                  <a:spcPct val="20000"/>
                </a:spcBef>
              </a:pPr>
              <a:r>
                <a:rPr lang="en-US" altLang="zh-CN" sz="1900" b="1">
                  <a:solidFill>
                    <a:srgbClr val="00CC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ea typeface="宋体" charset="-122"/>
                </a:rPr>
                <a:t>						   </a:t>
              </a:r>
              <a:r>
                <a:rPr lang="en-US" altLang="zh-CN" sz="1900" b="1">
                  <a:solidFill>
                    <a:srgbClr val="009999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ea typeface="宋体" charset="-122"/>
                </a:rPr>
                <a:t>Toyota Prius</a:t>
              </a:r>
            </a:p>
            <a:p>
              <a:pPr marL="342900" indent="-342900" algn="l" defTabSz="338138">
                <a:lnSpc>
                  <a:spcPct val="80000"/>
                </a:lnSpc>
                <a:spcBef>
                  <a:spcPct val="20000"/>
                </a:spcBef>
              </a:pPr>
              <a:r>
                <a:rPr lang="en-US" altLang="zh-CN" sz="1900" b="1">
                  <a:solidFill>
                    <a:srgbClr val="CC33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ea typeface="宋体" charset="-122"/>
                </a:rPr>
                <a:t>25 mpg</a:t>
              </a:r>
              <a:r>
                <a:rPr lang="en-US" altLang="zh-CN" sz="1900" b="1">
                  <a:solidFill>
                    <a:schemeClr val="hlink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ea typeface="宋体" charset="-122"/>
                </a:rPr>
                <a:t>                    </a:t>
              </a:r>
              <a:r>
                <a:rPr lang="en-US" altLang="zh-CN" sz="1900" b="1">
                  <a:solidFill>
                    <a:srgbClr val="CC33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ea typeface="宋体" charset="-122"/>
                </a:rPr>
                <a:t> 51 mpg</a:t>
              </a:r>
            </a:p>
            <a:p>
              <a:pPr marL="342900" indent="-342900" algn="l" defTabSz="338138">
                <a:lnSpc>
                  <a:spcPct val="80000"/>
                </a:lnSpc>
                <a:spcBef>
                  <a:spcPct val="20000"/>
                </a:spcBef>
              </a:pPr>
              <a:endParaRPr lang="en-US" altLang="zh-CN" sz="1900" b="1">
                <a:solidFill>
                  <a:srgbClr val="CC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宋体" charset="-122"/>
              </a:endParaRPr>
            </a:p>
            <a:p>
              <a:pPr marL="342900" indent="-342900" algn="l" defTabSz="338138">
                <a:lnSpc>
                  <a:spcPct val="80000"/>
                </a:lnSpc>
                <a:spcBef>
                  <a:spcPct val="20000"/>
                </a:spcBef>
              </a:pPr>
              <a:r>
                <a:rPr lang="en-US" altLang="zh-CN" sz="1900" b="1">
                  <a:solidFill>
                    <a:srgbClr val="B549A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ea typeface="宋体" charset="-122"/>
                </a:rPr>
                <a:t>						   </a:t>
              </a:r>
              <a:r>
                <a:rPr lang="en-US" altLang="zh-CN" sz="1900" b="1">
                  <a:solidFill>
                    <a:srgbClr val="009999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ea typeface="宋体" charset="-122"/>
                </a:rPr>
                <a:t>Honda Civic</a:t>
              </a:r>
            </a:p>
            <a:p>
              <a:pPr marL="342900" indent="-342900" algn="l" defTabSz="338138">
                <a:lnSpc>
                  <a:spcPct val="80000"/>
                </a:lnSpc>
                <a:spcBef>
                  <a:spcPct val="20000"/>
                </a:spcBef>
              </a:pPr>
              <a:r>
                <a:rPr lang="en-US" altLang="zh-CN" sz="1900" b="1">
                  <a:solidFill>
                    <a:srgbClr val="009999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ea typeface="宋体" charset="-122"/>
                </a:rPr>
                <a:t>						   Hybrid</a:t>
              </a:r>
            </a:p>
            <a:p>
              <a:pPr marL="342900" indent="-342900" algn="l" defTabSz="338138">
                <a:lnSpc>
                  <a:spcPct val="80000"/>
                </a:lnSpc>
                <a:spcBef>
                  <a:spcPct val="20000"/>
                </a:spcBef>
              </a:pPr>
              <a:r>
                <a:rPr lang="en-US" altLang="zh-CN" sz="1900" b="1">
                  <a:solidFill>
                    <a:schemeClr val="hlink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ea typeface="宋体" charset="-122"/>
                </a:rPr>
                <a:t>						   </a:t>
              </a:r>
              <a:r>
                <a:rPr lang="en-US" altLang="zh-CN" sz="1900" b="1">
                  <a:solidFill>
                    <a:srgbClr val="CC33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ea typeface="宋体" charset="-122"/>
                </a:rPr>
                <a:t>50 mpg</a:t>
              </a:r>
            </a:p>
            <a:p>
              <a:pPr marL="342900" indent="-342900" algn="l" defTabSz="338138">
                <a:lnSpc>
                  <a:spcPct val="70000"/>
                </a:lnSpc>
                <a:spcBef>
                  <a:spcPct val="20000"/>
                </a:spcBef>
              </a:pPr>
              <a:endParaRPr lang="en-US" altLang="zh-CN" sz="1900" b="1">
                <a:solidFill>
                  <a:srgbClr val="CC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宋体" charset="-122"/>
              </a:endParaRPr>
            </a:p>
            <a:p>
              <a:pPr marL="342900" indent="-342900" algn="l" defTabSz="338138">
                <a:lnSpc>
                  <a:spcPct val="80000"/>
                </a:lnSpc>
                <a:spcBef>
                  <a:spcPct val="20000"/>
                </a:spcBef>
              </a:pPr>
              <a:r>
                <a:rPr lang="en-US" altLang="zh-CN" sz="1900" b="1">
                  <a:solidFill>
                    <a:srgbClr val="009999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ea typeface="宋体" charset="-122"/>
                </a:rPr>
                <a:t>U.S. conventional	   Honda Accord</a:t>
              </a:r>
            </a:p>
            <a:p>
              <a:pPr marL="342900" indent="-342900" algn="l" defTabSz="338138">
                <a:lnSpc>
                  <a:spcPct val="80000"/>
                </a:lnSpc>
                <a:spcBef>
                  <a:spcPct val="20000"/>
                </a:spcBef>
              </a:pPr>
              <a:r>
                <a:rPr lang="en-US" altLang="zh-CN" sz="1900" b="1">
                  <a:solidFill>
                    <a:srgbClr val="009999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ea typeface="宋体" charset="-122"/>
                </a:rPr>
                <a:t>6 cylinder car</a:t>
              </a:r>
              <a:r>
                <a:rPr lang="en-US" altLang="zh-CN" sz="1900" b="1">
                  <a:solidFill>
                    <a:srgbClr val="B549A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ea typeface="宋体" charset="-122"/>
                </a:rPr>
                <a:t> 		   </a:t>
              </a:r>
              <a:r>
                <a:rPr lang="en-US" altLang="zh-CN" sz="1900" b="1">
                  <a:solidFill>
                    <a:srgbClr val="009999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ea typeface="宋体" charset="-122"/>
                </a:rPr>
                <a:t>Hybrid</a:t>
              </a:r>
            </a:p>
            <a:p>
              <a:pPr marL="342900" indent="-342900" algn="l" defTabSz="338138">
                <a:lnSpc>
                  <a:spcPct val="80000"/>
                </a:lnSpc>
                <a:spcBef>
                  <a:spcPct val="20000"/>
                </a:spcBef>
              </a:pPr>
              <a:r>
                <a:rPr lang="en-US" altLang="zh-CN" sz="1900" b="1">
                  <a:solidFill>
                    <a:srgbClr val="CC33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ea typeface="宋体" charset="-122"/>
                </a:rPr>
                <a:t>20 mpg</a:t>
              </a:r>
              <a:r>
                <a:rPr lang="en-US" altLang="zh-CN" sz="1900" b="1">
                  <a:solidFill>
                    <a:schemeClr val="hlink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ea typeface="宋体" charset="-122"/>
                </a:rPr>
                <a:t>	                  </a:t>
              </a:r>
              <a:r>
                <a:rPr lang="en-US" altLang="zh-CN" sz="1900" b="1">
                  <a:solidFill>
                    <a:schemeClr val="accent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ea typeface="宋体" charset="-122"/>
                </a:rPr>
                <a:t> 37</a:t>
              </a:r>
              <a:r>
                <a:rPr lang="en-US" altLang="zh-CN" sz="1900" b="1">
                  <a:solidFill>
                    <a:srgbClr val="CC33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ea typeface="宋体" charset="-122"/>
                </a:rPr>
                <a:t> mpg</a:t>
              </a:r>
              <a:r>
                <a:rPr lang="en-US" altLang="zh-CN" sz="1900" b="1">
                  <a:solidFill>
                    <a:schemeClr val="hlink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ea typeface="宋体" charset="-122"/>
                </a:rPr>
                <a:t> 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omic Sans MS" pitchFamily="66" charset="0"/>
              </a:rPr>
              <a:t>Cost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19200"/>
            <a:ext cx="8229600" cy="5334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>
                <a:latin typeface="Comic Sans MS" pitchFamily="66" charset="0"/>
              </a:rPr>
              <a:t>Initial purchase price is on average $5,000 to $10,000 more then a standard model.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>
              <a:latin typeface="Comic Sans MS" pitchFamily="66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>
                <a:latin typeface="Comic Sans MS" pitchFamily="66" charset="0"/>
              </a:rPr>
              <a:t>But……</a:t>
            </a:r>
          </a:p>
          <a:p>
            <a:pPr>
              <a:lnSpc>
                <a:spcPct val="90000"/>
              </a:lnSpc>
            </a:pPr>
            <a:r>
              <a:rPr lang="en-US">
                <a:latin typeface="Comic Sans MS" pitchFamily="66" charset="0"/>
              </a:rPr>
              <a:t>Petroleum based fuels are steadily getting more expensive.</a:t>
            </a:r>
          </a:p>
          <a:p>
            <a:pPr>
              <a:lnSpc>
                <a:spcPct val="90000"/>
              </a:lnSpc>
            </a:pPr>
            <a:endParaRPr lang="en-US">
              <a:latin typeface="Comic Sans MS" pitchFamily="66" charset="0"/>
            </a:endParaRPr>
          </a:p>
          <a:p>
            <a:pPr>
              <a:lnSpc>
                <a:spcPct val="90000"/>
              </a:lnSpc>
            </a:pPr>
            <a:r>
              <a:rPr lang="en-US">
                <a:latin typeface="Comic Sans MS" pitchFamily="66" charset="0"/>
              </a:rPr>
              <a:t>Gov’t Tax Incentives:</a:t>
            </a:r>
          </a:p>
          <a:p>
            <a:pPr lvl="2">
              <a:lnSpc>
                <a:spcPct val="90000"/>
              </a:lnSpc>
            </a:pPr>
            <a:r>
              <a:rPr lang="en-US">
                <a:latin typeface="Comic Sans MS" pitchFamily="66" charset="0"/>
              </a:rPr>
              <a:t>$2000 to $5000 tax break (depending upon area) if you buy a hybrid.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>
                <a:latin typeface="Comic Sans MS" pitchFamily="66" charset="0"/>
              </a:rPr>
              <a:t>Better But Not Best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43000"/>
            <a:ext cx="8229600" cy="4983163"/>
          </a:xfrm>
        </p:spPr>
        <p:txBody>
          <a:bodyPr/>
          <a:lstStyle/>
          <a:p>
            <a:r>
              <a:rPr lang="en-US">
                <a:latin typeface="Comic Sans MS" pitchFamily="66" charset="0"/>
              </a:rPr>
              <a:t>If we had better batteries, we would not need hybrids at all. Electric vehicles are zero emissions.</a:t>
            </a:r>
          </a:p>
          <a:p>
            <a:pPr>
              <a:buFontTx/>
              <a:buNone/>
            </a:pPr>
            <a:endParaRPr lang="en-US">
              <a:latin typeface="Comic Sans MS" pitchFamily="66" charset="0"/>
            </a:endParaRPr>
          </a:p>
          <a:p>
            <a:r>
              <a:rPr lang="en-US">
                <a:latin typeface="Comic Sans MS" pitchFamily="66" charset="0"/>
              </a:rPr>
              <a:t>Hybrids are not zero-emission vehicles. (gas engine)</a:t>
            </a:r>
          </a:p>
          <a:p>
            <a:pPr>
              <a:buFontTx/>
              <a:buNone/>
            </a:pPr>
            <a:endParaRPr lang="en-US">
              <a:latin typeface="Comic Sans MS" pitchFamily="66" charset="0"/>
            </a:endParaRPr>
          </a:p>
          <a:p>
            <a:r>
              <a:rPr lang="en-US">
                <a:latin typeface="Comic Sans MS" pitchFamily="66" charset="0"/>
              </a:rPr>
              <a:t>Will cut down emissions of global-warming pollutants by a third to a half.</a:t>
            </a:r>
          </a:p>
          <a:p>
            <a:endParaRPr lang="en-US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omic Sans MS" pitchFamily="66" charset="0"/>
              </a:rPr>
              <a:t>Main Components</a:t>
            </a:r>
          </a:p>
        </p:txBody>
      </p:sp>
      <p:pic>
        <p:nvPicPr>
          <p:cNvPr id="46088" name="Picture 8" descr="hybrid_dia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1524000"/>
            <a:ext cx="8305800" cy="50895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60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60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900" decel="100000" fill="hold"/>
                                        <p:tgtEl>
                                          <p:spTgt spid="460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60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omic Sans MS" pitchFamily="66" charset="0"/>
              </a:rPr>
              <a:t>How they Work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>
                <a:latin typeface="Comic Sans MS" pitchFamily="66" charset="0"/>
              </a:rPr>
              <a:t>Low speeds= Electric motor only</a:t>
            </a:r>
          </a:p>
          <a:p>
            <a:pPr>
              <a:lnSpc>
                <a:spcPct val="90000"/>
              </a:lnSpc>
            </a:pPr>
            <a:r>
              <a:rPr lang="en-US">
                <a:latin typeface="Comic Sans MS" pitchFamily="66" charset="0"/>
              </a:rPr>
              <a:t>Medium speed= Gas engine runs, and charges batteries, supplements electric motor</a:t>
            </a:r>
          </a:p>
          <a:p>
            <a:pPr>
              <a:lnSpc>
                <a:spcPct val="90000"/>
              </a:lnSpc>
            </a:pPr>
            <a:r>
              <a:rPr lang="en-US">
                <a:latin typeface="Comic Sans MS" pitchFamily="66" charset="0"/>
              </a:rPr>
              <a:t>High speed= both Battery and gas engine run</a:t>
            </a:r>
          </a:p>
          <a:p>
            <a:pPr>
              <a:lnSpc>
                <a:spcPct val="90000"/>
              </a:lnSpc>
            </a:pPr>
            <a:r>
              <a:rPr lang="en-US">
                <a:latin typeface="Comic Sans MS" pitchFamily="66" charset="0"/>
              </a:rPr>
              <a:t>Braking/Slowing down= Gas engine shuts off, kinetic energy from brakes drive generator and charges batteries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0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How They Work?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>
              <a:buFontTx/>
              <a:buNone/>
            </a:pPr>
            <a:endParaRPr lang="en-US"/>
          </a:p>
          <a:p>
            <a:pPr algn="ctr">
              <a:buFontTx/>
              <a:buNone/>
            </a:pPr>
            <a:r>
              <a:rPr lang="en-US">
                <a:hlinkClick r:id="rId2"/>
              </a:rPr>
              <a:t>Toyota Hybrid System 2</a:t>
            </a:r>
            <a:endParaRPr lang="en-US"/>
          </a:p>
          <a:p>
            <a:pPr>
              <a:buFontTx/>
              <a:buNone/>
            </a:pPr>
            <a:endParaRPr lang="en-US"/>
          </a:p>
          <a:p>
            <a:pPr>
              <a:buFontTx/>
              <a:buNone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58" grpId="0"/>
      <p:bldP spid="45059" grpId="0" build="p"/>
    </p:bldLst>
  </p:timing>
</p:sld>
</file>

<file path=ppt/theme/theme1.xml><?xml version="1.0" encoding="utf-8"?>
<a:theme xmlns:a="http://schemas.openxmlformats.org/drawingml/2006/main" name="Default Design">
  <a:themeElements>
    <a:clrScheme name="Default Design 7">
      <a:dk1>
        <a:srgbClr val="5C1F00"/>
      </a:dk1>
      <a:lt1>
        <a:srgbClr val="FFFFFF"/>
      </a:lt1>
      <a:dk2>
        <a:srgbClr val="800000"/>
      </a:dk2>
      <a:lt2>
        <a:srgbClr val="DFD293"/>
      </a:lt2>
      <a:accent1>
        <a:srgbClr val="CC3300"/>
      </a:accent1>
      <a:accent2>
        <a:srgbClr val="BE7960"/>
      </a:accent2>
      <a:accent3>
        <a:srgbClr val="C0AAAA"/>
      </a:accent3>
      <a:accent4>
        <a:srgbClr val="DADADA"/>
      </a:accent4>
      <a:accent5>
        <a:srgbClr val="E2ADAA"/>
      </a:accent5>
      <a:accent6>
        <a:srgbClr val="AC6D56"/>
      </a:accent6>
      <a:hlink>
        <a:srgbClr val="FFFF99"/>
      </a:hlink>
      <a:folHlink>
        <a:srgbClr val="D3A219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</TotalTime>
  <Words>308</Words>
  <Application>Microsoft Office PowerPoint</Application>
  <PresentationFormat>On-screen Show (4:3)</PresentationFormat>
  <Paragraphs>64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Design Template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Comic Sans MS</vt:lpstr>
      <vt:lpstr>宋体</vt:lpstr>
      <vt:lpstr>Times New Roman</vt:lpstr>
      <vt:lpstr>Default Design</vt:lpstr>
      <vt:lpstr>What is an Alternatively powered Vehicle?</vt:lpstr>
      <vt:lpstr>Why Have Alternatively Powered Vehicles?</vt:lpstr>
      <vt:lpstr> Advantages  &amp; Disadvantages of  Alternate Fuels  </vt:lpstr>
      <vt:lpstr>Hybrid Cars</vt:lpstr>
      <vt:lpstr>What is a hybrid?</vt:lpstr>
      <vt:lpstr>Why hybrids?</vt:lpstr>
      <vt:lpstr>Slide 7</vt:lpstr>
      <vt:lpstr>Cost</vt:lpstr>
      <vt:lpstr>Better But Not Best</vt:lpstr>
      <vt:lpstr>Main Components</vt:lpstr>
      <vt:lpstr>How they Work</vt:lpstr>
      <vt:lpstr>How They Work?</vt:lpstr>
    </vt:vector>
  </TitlesOfParts>
  <Company>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Hybrid Cars</dc:title>
  <dc:creator> </dc:creator>
  <cp:lastModifiedBy> </cp:lastModifiedBy>
  <cp:revision>5</cp:revision>
  <dcterms:created xsi:type="dcterms:W3CDTF">2008-12-04T01:15:27Z</dcterms:created>
  <dcterms:modified xsi:type="dcterms:W3CDTF">2009-02-07T03:11:43Z</dcterms:modified>
</cp:coreProperties>
</file>